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86" r:id="rId4"/>
    <p:sldId id="261" r:id="rId5"/>
    <p:sldId id="307" r:id="rId6"/>
    <p:sldId id="321" r:id="rId7"/>
    <p:sldId id="313" r:id="rId8"/>
    <p:sldId id="302" r:id="rId9"/>
    <p:sldId id="320" r:id="rId10"/>
    <p:sldId id="318" r:id="rId11"/>
    <p:sldId id="314" r:id="rId12"/>
    <p:sldId id="315" r:id="rId13"/>
    <p:sldId id="316" r:id="rId14"/>
    <p:sldId id="317" r:id="rId15"/>
    <p:sldId id="319" r:id="rId16"/>
    <p:sldId id="310" r:id="rId17"/>
    <p:sldId id="309" r:id="rId18"/>
    <p:sldId id="306" r:id="rId19"/>
    <p:sldId id="311" r:id="rId20"/>
    <p:sldId id="31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E8E"/>
    <a:srgbClr val="FFC90E"/>
    <a:srgbClr val="FDECCC"/>
    <a:srgbClr val="FEF6E7"/>
    <a:srgbClr val="A7A297"/>
    <a:srgbClr val="391AF6"/>
    <a:srgbClr val="42CE53"/>
    <a:srgbClr val="F9CA17"/>
    <a:srgbClr val="FF1111"/>
    <a:srgbClr val="3B3B3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28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c-illust.com/ko/clipart/1151845/%EA%B5%AC%EA%B8%89-%EC%83%81%EC%9E%90-%EB%85%B9%EC%83%8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78" y="5849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3386687" y="2373648"/>
            <a:ext cx="5322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199739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465503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483067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545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과정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A6225-9592-46E2-9AC1-368A638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8" y="950164"/>
            <a:ext cx="6432583" cy="3872002"/>
          </a:xfrm>
          <a:prstGeom prst="rect">
            <a:avLst/>
          </a:prstGeom>
        </p:spPr>
      </p:pic>
      <p:pic>
        <p:nvPicPr>
          <p:cNvPr id="10" name="그림 9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84FC1277-475A-4325-8F6F-639F09467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8" y="1341118"/>
            <a:ext cx="4200144" cy="2275078"/>
          </a:xfrm>
          <a:prstGeom prst="rect">
            <a:avLst/>
          </a:prstGeom>
        </p:spPr>
      </p:pic>
      <p:pic>
        <p:nvPicPr>
          <p:cNvPr id="19" name="그림 18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5969C1E-FB95-4A57-9D42-1A6EFDA4D0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5" y="4600523"/>
            <a:ext cx="4081399" cy="22107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047834-A4A0-4744-8FCE-4419E5C43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83" y="4232816"/>
            <a:ext cx="4741157" cy="25681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D8BB50-BFA1-4809-B134-ED204800F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38" y="3641818"/>
            <a:ext cx="4346062" cy="23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6143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–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결과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D079FE-EF72-4C79-BFF4-52910822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82" y="3845277"/>
            <a:ext cx="2270580" cy="2270580"/>
          </a:xfrm>
          <a:prstGeom prst="rect">
            <a:avLst/>
          </a:prstGeom>
        </p:spPr>
      </p:pic>
      <p:pic>
        <p:nvPicPr>
          <p:cNvPr id="8" name="그림 7" descr="과일, 두리안이(가) 표시된 사진&#10;&#10;자동 생성된 설명">
            <a:extLst>
              <a:ext uri="{FF2B5EF4-FFF2-40B4-BE49-F238E27FC236}">
                <a16:creationId xmlns:a16="http://schemas.microsoft.com/office/drawing/2014/main" id="{3CB24454-1292-46FB-9695-0EF3B3CB0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69" y="3845277"/>
            <a:ext cx="2261373" cy="2261373"/>
          </a:xfrm>
          <a:prstGeom prst="rect">
            <a:avLst/>
          </a:prstGeom>
        </p:spPr>
      </p:pic>
      <p:pic>
        <p:nvPicPr>
          <p:cNvPr id="11" name="그림 10" descr="과일, 사과, 오렌지이(가) 표시된 사진&#10;&#10;자동 생성된 설명">
            <a:extLst>
              <a:ext uri="{FF2B5EF4-FFF2-40B4-BE49-F238E27FC236}">
                <a16:creationId xmlns:a16="http://schemas.microsoft.com/office/drawing/2014/main" id="{100053B1-9DD8-4326-94C3-3217A8368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3" y="1551636"/>
            <a:ext cx="2270580" cy="2270580"/>
          </a:xfrm>
          <a:prstGeom prst="rect">
            <a:avLst/>
          </a:prstGeom>
        </p:spPr>
      </p:pic>
      <p:pic>
        <p:nvPicPr>
          <p:cNvPr id="14" name="그림 13" descr="오렌지, 노란색, 과일, 바나나이(가) 표시된 사진&#10;&#10;자동 생성된 설명">
            <a:extLst>
              <a:ext uri="{FF2B5EF4-FFF2-40B4-BE49-F238E27FC236}">
                <a16:creationId xmlns:a16="http://schemas.microsoft.com/office/drawing/2014/main" id="{3CAF8909-DF3E-47E7-9227-7058D80BB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1542976"/>
            <a:ext cx="2270580" cy="2270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FCF997-6DCE-4783-905D-86A6BADBA3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0" y="3866153"/>
            <a:ext cx="2261373" cy="2261373"/>
          </a:xfrm>
          <a:prstGeom prst="rect">
            <a:avLst/>
          </a:prstGeom>
        </p:spPr>
      </p:pic>
      <p:pic>
        <p:nvPicPr>
          <p:cNvPr id="18" name="그림 17" descr="과일, 식물이(가) 표시된 사진&#10;&#10;자동 생성된 설명">
            <a:extLst>
              <a:ext uri="{FF2B5EF4-FFF2-40B4-BE49-F238E27FC236}">
                <a16:creationId xmlns:a16="http://schemas.microsoft.com/office/drawing/2014/main" id="{AE9609AE-07F7-4B17-BC16-62459464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5" y="1542976"/>
            <a:ext cx="2261923" cy="22619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94EDC8-5A1A-498B-8D89-8038BEB5D4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75" y="1551635"/>
            <a:ext cx="2261923" cy="2261923"/>
          </a:xfrm>
          <a:prstGeom prst="rect">
            <a:avLst/>
          </a:prstGeom>
        </p:spPr>
      </p:pic>
      <p:pic>
        <p:nvPicPr>
          <p:cNvPr id="22" name="그림 21" descr="녹색, 계란, 칠한이(가) 표시된 사진&#10;&#10;자동 생성된 설명">
            <a:extLst>
              <a:ext uri="{FF2B5EF4-FFF2-40B4-BE49-F238E27FC236}">
                <a16:creationId xmlns:a16="http://schemas.microsoft.com/office/drawing/2014/main" id="{EAF24685-4F6B-44F2-8795-A5111BF9AA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4" y="3845277"/>
            <a:ext cx="2261923" cy="2261923"/>
          </a:xfrm>
          <a:prstGeom prst="rect">
            <a:avLst/>
          </a:prstGeom>
        </p:spPr>
      </p:pic>
      <p:pic>
        <p:nvPicPr>
          <p:cNvPr id="24" name="그림 23" descr="실내, 야채, 토마토이(가) 표시된 사진&#10;&#10;자동 생성된 설명">
            <a:extLst>
              <a:ext uri="{FF2B5EF4-FFF2-40B4-BE49-F238E27FC236}">
                <a16:creationId xmlns:a16="http://schemas.microsoft.com/office/drawing/2014/main" id="{AA2F365A-A20B-421F-B14B-E8E744A746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2" y="1544399"/>
            <a:ext cx="2277817" cy="22778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38BF8C-F9F7-4F78-8DEC-AD631BADE3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3866153"/>
            <a:ext cx="2270580" cy="22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9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ED787F4E-90A2-4A72-9A61-A556D5BA1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" y="987836"/>
            <a:ext cx="3457205" cy="18726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998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나머지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CC85EBE-6D56-48EB-A0FA-998B13790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4788669"/>
            <a:ext cx="3457207" cy="1872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48F5E2-718C-46D4-AFED-487D3C839F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2881876"/>
            <a:ext cx="3457207" cy="18726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BDD5FC-8000-446A-B8F9-B07D636A8F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4788669"/>
            <a:ext cx="3457206" cy="1872653"/>
          </a:xfrm>
          <a:prstGeom prst="rect">
            <a:avLst/>
          </a:prstGeom>
        </p:spPr>
      </p:pic>
      <p:pic>
        <p:nvPicPr>
          <p:cNvPr id="20" name="그림 19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791B5ADB-B7B0-4628-B3A6-287CC05A11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1021162"/>
            <a:ext cx="4652895" cy="2038527"/>
          </a:xfrm>
          <a:prstGeom prst="rect">
            <a:avLst/>
          </a:prstGeom>
        </p:spPr>
      </p:pic>
      <p:pic>
        <p:nvPicPr>
          <p:cNvPr id="16" name="그림 15" descr="텍스트, 컴퓨터, 모니터, 실내이(가) 표시된 사진&#10;&#10;자동 생성된 설명">
            <a:extLst>
              <a:ext uri="{FF2B5EF4-FFF2-40B4-BE49-F238E27FC236}">
                <a16:creationId xmlns:a16="http://schemas.microsoft.com/office/drawing/2014/main" id="{2F29A3A2-8A34-4CA0-8429-2E5A8636EC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2747773"/>
            <a:ext cx="3735250" cy="2101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D94F4B-B271-4DD4-9CC7-51C4304EDA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53" y="213610"/>
            <a:ext cx="4352347" cy="2357521"/>
          </a:xfrm>
          <a:prstGeom prst="rect">
            <a:avLst/>
          </a:prstGeom>
        </p:spPr>
      </p:pic>
      <p:pic>
        <p:nvPicPr>
          <p:cNvPr id="24" name="그림 23" descr="텍스트, 컴퓨터, 전자기기, 노트북이(가) 표시된 사진&#10;&#10;자동 생성된 설명">
            <a:extLst>
              <a:ext uri="{FF2B5EF4-FFF2-40B4-BE49-F238E27FC236}">
                <a16:creationId xmlns:a16="http://schemas.microsoft.com/office/drawing/2014/main" id="{AC161908-ED28-4F10-9E6F-238EC75148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53" y="3282909"/>
            <a:ext cx="4234927" cy="2293919"/>
          </a:xfrm>
          <a:prstGeom prst="rect">
            <a:avLst/>
          </a:prstGeom>
        </p:spPr>
      </p:pic>
      <p:pic>
        <p:nvPicPr>
          <p:cNvPr id="28" name="그림 27" descr="텍스트, 갤러리, 방, 장식이(가) 표시된 사진&#10;&#10;자동 생성된 설명">
            <a:extLst>
              <a:ext uri="{FF2B5EF4-FFF2-40B4-BE49-F238E27FC236}">
                <a16:creationId xmlns:a16="http://schemas.microsoft.com/office/drawing/2014/main" id="{CB12D158-615A-4C5D-81D1-74195E1F54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94" y="4799812"/>
            <a:ext cx="4170275" cy="1860788"/>
          </a:xfrm>
          <a:prstGeom prst="rect">
            <a:avLst/>
          </a:prstGeom>
        </p:spPr>
      </p:pic>
      <p:pic>
        <p:nvPicPr>
          <p:cNvPr id="22" name="그림 21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A36834EF-F3B1-4D67-B68D-3A8B655CFE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07" y="2134397"/>
            <a:ext cx="3606715" cy="19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18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AI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40343B11-AE2D-4957-B659-550A649FB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51" y="1152098"/>
            <a:ext cx="4449043" cy="2428436"/>
          </a:xfrm>
          <a:prstGeom prst="rect">
            <a:avLst/>
          </a:prstGeom>
        </p:spPr>
      </p:pic>
      <p:pic>
        <p:nvPicPr>
          <p:cNvPr id="9" name="그림 8" descr="텍스트, 실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20746D9F-8C8C-47F3-A969-3AE1A1C3B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0" y="1152098"/>
            <a:ext cx="4449045" cy="2428437"/>
          </a:xfrm>
          <a:prstGeom prst="rect">
            <a:avLst/>
          </a:prstGeom>
        </p:spPr>
      </p:pic>
      <p:pic>
        <p:nvPicPr>
          <p:cNvPr id="12" name="그림 11" descr="잔디이(가) 표시된 사진&#10;&#10;자동 생성된 설명">
            <a:extLst>
              <a:ext uri="{FF2B5EF4-FFF2-40B4-BE49-F238E27FC236}">
                <a16:creationId xmlns:a16="http://schemas.microsoft.com/office/drawing/2014/main" id="{FB914F1A-BFEA-4104-8CFE-70DB63A9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0" y="3700732"/>
            <a:ext cx="4741837" cy="2588020"/>
          </a:xfrm>
          <a:prstGeom prst="rect">
            <a:avLst/>
          </a:prstGeom>
        </p:spPr>
      </p:pic>
      <p:pic>
        <p:nvPicPr>
          <p:cNvPr id="15" name="그림 14" descr="텍스트, 잔디, 녹색, 판매이(가) 표시된 사진&#10;&#10;자동 생성된 설명">
            <a:extLst>
              <a:ext uri="{FF2B5EF4-FFF2-40B4-BE49-F238E27FC236}">
                <a16:creationId xmlns:a16="http://schemas.microsoft.com/office/drawing/2014/main" id="{F6FD6042-A43E-470F-AD6E-21545096F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73" y="3700732"/>
            <a:ext cx="4685672" cy="25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3848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파티클</a:t>
            </a:r>
            <a:r>
              <a:rPr lang="ko-KR" altLang="en-US" sz="3200" dirty="0"/>
              <a:t> 이펙트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442ACE-182E-4E08-A8AB-07ACAFAF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6" y="3873694"/>
            <a:ext cx="4450373" cy="2284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3214C8-61A0-43BE-A481-C7BF334F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15" y="1469794"/>
            <a:ext cx="5041820" cy="23467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0A4FFA-5518-41F8-8C73-5263A07C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0" y="1753472"/>
            <a:ext cx="2727793" cy="24616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40FFE3-03D1-4FBC-A4E3-4FF249577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683" y="3062086"/>
            <a:ext cx="3362325" cy="3095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ED2BC-8D7D-45F5-A4BC-DCB5638C3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248" y="1530176"/>
            <a:ext cx="2972687" cy="20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30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UI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57FD98-5DE9-4E0C-B195-DC446A4B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910009"/>
            <a:ext cx="5580226" cy="3033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94A2DD-1DE8-4EF4-9144-64755E80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4" y="3562167"/>
            <a:ext cx="1810031" cy="363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E56171-C14C-4877-96C2-CEA3EB4C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62" y="910010"/>
            <a:ext cx="5580225" cy="3033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893A0F-A1C2-4D7E-A643-8247B821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836" y="3943244"/>
            <a:ext cx="4865298" cy="26353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B00372-36BF-4211-8906-B2BAC9215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390" y="3943244"/>
            <a:ext cx="4678594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6. </a:t>
            </a:r>
            <a:r>
              <a:rPr lang="ko-KR" altLang="en-US" sz="3200" dirty="0"/>
              <a:t>문제점 및 보완책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1. UI</a:t>
            </a:r>
            <a:r>
              <a:rPr lang="ko-KR" altLang="en-US" sz="2000" dirty="0"/>
              <a:t>가 너무 단조로움</a:t>
            </a:r>
            <a:endParaRPr lang="en-US" altLang="ko-KR" sz="2000" dirty="0"/>
          </a:p>
          <a:p>
            <a:r>
              <a:rPr lang="en-US" altLang="ko-KR" sz="2000" dirty="0"/>
              <a:t>             UI </a:t>
            </a:r>
            <a:r>
              <a:rPr lang="ko-KR" altLang="en-US" sz="2000" dirty="0"/>
              <a:t>비주얼 개선 필요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AI</a:t>
            </a:r>
            <a:r>
              <a:rPr lang="ko-KR" altLang="en-US" sz="2000" dirty="0"/>
              <a:t>가 단조롭고 버그가 있음</a:t>
            </a:r>
            <a:endParaRPr lang="en-US" altLang="ko-KR" sz="2000" dirty="0"/>
          </a:p>
          <a:p>
            <a:r>
              <a:rPr lang="en-US" altLang="ko-KR" sz="2000" dirty="0"/>
              <a:t>             AI </a:t>
            </a:r>
            <a:r>
              <a:rPr lang="ko-KR" altLang="en-US" sz="2000" dirty="0"/>
              <a:t>버그 수정 및 개선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서버 동기화 문제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7586DD4-EB9C-44CE-BE65-D755B50861A9}"/>
              </a:ext>
            </a:extLst>
          </p:cNvPr>
          <p:cNvSpPr/>
          <p:nvPr/>
        </p:nvSpPr>
        <p:spPr>
          <a:xfrm>
            <a:off x="1289304" y="2264494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510DE-9E40-4D43-84FA-6D9F299383C1}"/>
              </a:ext>
            </a:extLst>
          </p:cNvPr>
          <p:cNvSpPr/>
          <p:nvPr/>
        </p:nvSpPr>
        <p:spPr>
          <a:xfrm>
            <a:off x="1289304" y="3187053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0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UI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r>
              <a:rPr lang="en-US" altLang="ko-KR" sz="2000" dirty="0"/>
              <a:t>       </a:t>
            </a:r>
            <a:r>
              <a:rPr lang="en-US" altLang="ko-KR" sz="1600" dirty="0"/>
              <a:t>-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UI, </a:t>
            </a:r>
            <a:r>
              <a:rPr lang="ko-KR" altLang="en-US" sz="1600" dirty="0"/>
              <a:t>상점</a:t>
            </a:r>
            <a:r>
              <a:rPr lang="en-US" altLang="ko-KR" sz="1600" dirty="0"/>
              <a:t>UI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2.   </a:t>
            </a:r>
            <a:r>
              <a:rPr lang="ko-KR" altLang="en-US" sz="2000" dirty="0"/>
              <a:t>미니 맵 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  </a:t>
            </a:r>
            <a:r>
              <a:rPr lang="ko-KR" altLang="en-US" sz="2000" dirty="0"/>
              <a:t>로비 서버 구현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eriod" startAt="4"/>
            </a:pPr>
            <a:r>
              <a:rPr lang="en-US" altLang="ko-KR" sz="2000" dirty="0"/>
              <a:t>DB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pPr marL="457200" indent="-457200">
              <a:buAutoNum type="arabicPeriod" startAt="4"/>
            </a:pPr>
            <a:endParaRPr lang="en-US" altLang="ko-KR" sz="2000" dirty="0"/>
          </a:p>
          <a:p>
            <a:pPr marL="457200" indent="-457200">
              <a:buAutoNum type="arabicPeriod" startAt="5"/>
            </a:pPr>
            <a:r>
              <a:rPr lang="ko-KR" altLang="en-US" sz="2000" dirty="0"/>
              <a:t>로비 맵 제작</a:t>
            </a:r>
            <a:endParaRPr lang="en-US" altLang="ko-KR" sz="2000" dirty="0"/>
          </a:p>
          <a:p>
            <a:pPr marL="457200" indent="-457200">
              <a:buAutoNum type="arabicPeriod" startAt="5"/>
            </a:pPr>
            <a:endParaRPr lang="en-US" altLang="ko-KR" sz="2000" dirty="0"/>
          </a:p>
          <a:p>
            <a:pPr marL="457200" indent="-457200">
              <a:buAutoNum type="arabicPeriod" startAt="5"/>
            </a:pPr>
            <a:r>
              <a:rPr lang="ko-KR" altLang="en-US" sz="2000" dirty="0"/>
              <a:t>게임 컨텐츠 보완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1898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299332"/>
              </p:ext>
            </p:extLst>
          </p:nvPr>
        </p:nvGraphicFramePr>
        <p:xfrm>
          <a:off x="112293" y="1152098"/>
          <a:ext cx="12016960" cy="568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936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0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 </a:t>
                      </a: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27935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279355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9762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서버 구현 </a:t>
                      </a: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과일 </a:t>
                      </a:r>
                      <a:r>
                        <a:rPr lang="ko-KR" altLang="en-US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효과 구현</a:t>
                      </a:r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0671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723351"/>
                  </a:ext>
                </a:extLst>
              </a:tr>
              <a:tr h="51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25786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(UI, Sound,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밸런스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미니 맵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257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05954"/>
                  </a:ext>
                </a:extLst>
              </a:tr>
              <a:tr h="465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DB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50D05-B917-40F2-8F72-65CACBFD645A}"/>
              </a:ext>
            </a:extLst>
          </p:cNvPr>
          <p:cNvSpPr/>
          <p:nvPr/>
        </p:nvSpPr>
        <p:spPr>
          <a:xfrm>
            <a:off x="8075216" y="391077"/>
            <a:ext cx="1129553" cy="251012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37FA86-67D8-4D8B-A5EE-AFF477723E32}"/>
              </a:ext>
            </a:extLst>
          </p:cNvPr>
          <p:cNvSpPr/>
          <p:nvPr/>
        </p:nvSpPr>
        <p:spPr>
          <a:xfrm>
            <a:off x="8075215" y="736599"/>
            <a:ext cx="1129553" cy="2510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DD0BC4-30FB-4FCE-869C-5B085E00D6BF}"/>
              </a:ext>
            </a:extLst>
          </p:cNvPr>
          <p:cNvSpPr/>
          <p:nvPr/>
        </p:nvSpPr>
        <p:spPr>
          <a:xfrm>
            <a:off x="10072146" y="396987"/>
            <a:ext cx="1129553" cy="251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30EB8-64E2-40F9-AB69-6F9ABD0590D0}"/>
              </a:ext>
            </a:extLst>
          </p:cNvPr>
          <p:cNvSpPr/>
          <p:nvPr/>
        </p:nvSpPr>
        <p:spPr>
          <a:xfrm>
            <a:off x="10072145" y="736599"/>
            <a:ext cx="1129553" cy="2510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0B59F-F0C1-4724-8682-2B964336002A}"/>
              </a:ext>
            </a:extLst>
          </p:cNvPr>
          <p:cNvSpPr txBox="1"/>
          <p:nvPr/>
        </p:nvSpPr>
        <p:spPr>
          <a:xfrm>
            <a:off x="9204769" y="365784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박주용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B122-F9B6-4C14-A545-FA586BB35B59}"/>
              </a:ext>
            </a:extLst>
          </p:cNvPr>
          <p:cNvSpPr txBox="1"/>
          <p:nvPr/>
        </p:nvSpPr>
        <p:spPr>
          <a:xfrm>
            <a:off x="9211624" y="69282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이예준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E0732-B055-4E4A-9E5E-48B4875E8988}"/>
              </a:ext>
            </a:extLst>
          </p:cNvPr>
          <p:cNvSpPr txBox="1"/>
          <p:nvPr/>
        </p:nvSpPr>
        <p:spPr>
          <a:xfrm>
            <a:off x="11201698" y="385893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A428-0E55-4093-83CC-04A390CD48C8}"/>
              </a:ext>
            </a:extLst>
          </p:cNvPr>
          <p:cNvSpPr txBox="1"/>
          <p:nvPr/>
        </p:nvSpPr>
        <p:spPr>
          <a:xfrm>
            <a:off x="11201698" y="70433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766A3-8C7E-4ACF-95D6-3D44C916DB10}"/>
              </a:ext>
            </a:extLst>
          </p:cNvPr>
          <p:cNvSpPr/>
          <p:nvPr/>
        </p:nvSpPr>
        <p:spPr>
          <a:xfrm>
            <a:off x="5185832" y="1801802"/>
            <a:ext cx="157955" cy="35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CB6272-9956-4D42-B1C2-99F259B240C7}"/>
              </a:ext>
            </a:extLst>
          </p:cNvPr>
          <p:cNvSpPr/>
          <p:nvPr/>
        </p:nvSpPr>
        <p:spPr>
          <a:xfrm>
            <a:off x="6208428" y="2915484"/>
            <a:ext cx="4437201" cy="5162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0EAB0A-8356-48F3-B97A-55FC61DB6267}"/>
              </a:ext>
            </a:extLst>
          </p:cNvPr>
          <p:cNvSpPr/>
          <p:nvPr/>
        </p:nvSpPr>
        <p:spPr>
          <a:xfrm>
            <a:off x="6208428" y="4033019"/>
            <a:ext cx="4410000" cy="53298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961056-3C56-44EF-AD04-B9EA4EB179E7}"/>
              </a:ext>
            </a:extLst>
          </p:cNvPr>
          <p:cNvSpPr/>
          <p:nvPr/>
        </p:nvSpPr>
        <p:spPr>
          <a:xfrm>
            <a:off x="6206817" y="4585686"/>
            <a:ext cx="4410000" cy="4696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E5BE2F-0583-4CEC-9228-A7DFE81D80BC}"/>
              </a:ext>
            </a:extLst>
          </p:cNvPr>
          <p:cNvSpPr/>
          <p:nvPr/>
        </p:nvSpPr>
        <p:spPr>
          <a:xfrm>
            <a:off x="6208141" y="5076608"/>
            <a:ext cx="4410000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47228-40D4-4B0D-A0C8-169906B70042}"/>
              </a:ext>
            </a:extLst>
          </p:cNvPr>
          <p:cNvSpPr/>
          <p:nvPr/>
        </p:nvSpPr>
        <p:spPr>
          <a:xfrm>
            <a:off x="6207347" y="5456629"/>
            <a:ext cx="4410000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E6978D-E1BF-4381-8451-B4F02EE8A5D3}"/>
              </a:ext>
            </a:extLst>
          </p:cNvPr>
          <p:cNvSpPr/>
          <p:nvPr/>
        </p:nvSpPr>
        <p:spPr>
          <a:xfrm>
            <a:off x="6207097" y="5829547"/>
            <a:ext cx="4410000" cy="4271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8403-AE1D-4747-8BD0-D756AD2EF599}"/>
              </a:ext>
            </a:extLst>
          </p:cNvPr>
          <p:cNvSpPr/>
          <p:nvPr/>
        </p:nvSpPr>
        <p:spPr>
          <a:xfrm>
            <a:off x="6206817" y="6300230"/>
            <a:ext cx="5927211" cy="5100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C68723-399E-9D5D-6015-6CF5B350599F}"/>
              </a:ext>
            </a:extLst>
          </p:cNvPr>
          <p:cNvSpPr/>
          <p:nvPr/>
        </p:nvSpPr>
        <p:spPr>
          <a:xfrm>
            <a:off x="5379161" y="2155580"/>
            <a:ext cx="392463" cy="362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7DDABA-7B74-D202-E38B-349C297D9814}"/>
              </a:ext>
            </a:extLst>
          </p:cNvPr>
          <p:cNvSpPr/>
          <p:nvPr/>
        </p:nvSpPr>
        <p:spPr>
          <a:xfrm>
            <a:off x="5379162" y="2521833"/>
            <a:ext cx="392464" cy="362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1B4711-574D-6FD5-4C50-A387B743FFB8}"/>
              </a:ext>
            </a:extLst>
          </p:cNvPr>
          <p:cNvSpPr/>
          <p:nvPr/>
        </p:nvSpPr>
        <p:spPr>
          <a:xfrm>
            <a:off x="5379160" y="2907628"/>
            <a:ext cx="820303" cy="51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8AA5AF-3576-0BB6-5EF4-CB61665F9963}"/>
              </a:ext>
            </a:extLst>
          </p:cNvPr>
          <p:cNvSpPr/>
          <p:nvPr/>
        </p:nvSpPr>
        <p:spPr>
          <a:xfrm>
            <a:off x="5379160" y="3460612"/>
            <a:ext cx="820303" cy="5476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7E2505-C9F0-CFB6-9D6D-C5DAB8FCADF4}"/>
              </a:ext>
            </a:extLst>
          </p:cNvPr>
          <p:cNvSpPr/>
          <p:nvPr/>
        </p:nvSpPr>
        <p:spPr>
          <a:xfrm>
            <a:off x="5379160" y="4035387"/>
            <a:ext cx="820303" cy="51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363857-2D3E-9C4C-6A01-C7BA49D850AE}"/>
              </a:ext>
            </a:extLst>
          </p:cNvPr>
          <p:cNvSpPr/>
          <p:nvPr/>
        </p:nvSpPr>
        <p:spPr>
          <a:xfrm>
            <a:off x="5780013" y="4588371"/>
            <a:ext cx="417600" cy="4673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3991B5-1EE4-3697-A295-5377CB33E801}"/>
              </a:ext>
            </a:extLst>
          </p:cNvPr>
          <p:cNvSpPr/>
          <p:nvPr/>
        </p:nvSpPr>
        <p:spPr>
          <a:xfrm>
            <a:off x="5378125" y="6299892"/>
            <a:ext cx="820303" cy="51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-64008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8. </a:t>
            </a:r>
            <a:r>
              <a:rPr lang="ko-KR" altLang="en-US" sz="3200" dirty="0" err="1"/>
              <a:t>커밋</a:t>
            </a:r>
            <a:r>
              <a:rPr lang="ko-KR" altLang="en-US" sz="3200" dirty="0"/>
              <a:t> 로그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841869"/>
            <a:ext cx="11598442" cy="5533532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42A53B-82EC-4BD9-B7E3-7280430E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1" y="964236"/>
            <a:ext cx="10083478" cy="52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C99B346-8316-4E43-7725-47DA3C0C82D6}"/>
              </a:ext>
            </a:extLst>
          </p:cNvPr>
          <p:cNvSpPr/>
          <p:nvPr/>
        </p:nvSpPr>
        <p:spPr>
          <a:xfrm>
            <a:off x="358045" y="1102906"/>
            <a:ext cx="3791407" cy="5196903"/>
          </a:xfrm>
          <a:prstGeom prst="rect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26021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u="sng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487091" y="1240607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487091" y="1814976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483240" y="2386820"/>
            <a:ext cx="4144552" cy="400110"/>
            <a:chOff x="941336" y="2355643"/>
            <a:chExt cx="2774968" cy="6591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423351" y="2355643"/>
              <a:ext cx="2292953" cy="659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기술요소 및 중점연구분야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483240" y="2953557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구성원 역할분담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478187" y="3539446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개발 내용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478186" y="40918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195153" y="4076461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문제점 및 보완책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199796" y="4585040"/>
            <a:ext cx="2899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향후 개발 내용 및 일정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478186" y="460042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199796" y="5132297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  <a:endParaRPr lang="en-US" altLang="ko-K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476724" y="51322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49FE8A-2652-436F-BABE-AEDCF625F939}"/>
              </a:ext>
            </a:extLst>
          </p:cNvPr>
          <p:cNvSpPr txBox="1"/>
          <p:nvPr/>
        </p:nvSpPr>
        <p:spPr>
          <a:xfrm>
            <a:off x="476724" y="56387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009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385D9-CEC5-491B-8BDD-F93B3B9112D2}"/>
              </a:ext>
            </a:extLst>
          </p:cNvPr>
          <p:cNvSpPr txBox="1"/>
          <p:nvPr/>
        </p:nvSpPr>
        <p:spPr>
          <a:xfrm>
            <a:off x="1199796" y="5638751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데모 시연</a:t>
            </a:r>
            <a:endParaRPr lang="en-US" altLang="ko-KR" b="1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958CCB24-2AA1-B32D-EECF-DA4E1D0F7E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197414"/>
              </p:ext>
            </p:extLst>
          </p:nvPr>
        </p:nvGraphicFramePr>
        <p:xfrm>
          <a:off x="4314140" y="1102906"/>
          <a:ext cx="7620299" cy="519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비트맵 이미지" r:id="rId3" imgW="7498080" imgH="5113080" progId="Paint.Picture">
                  <p:embed/>
                </p:oleObj>
              </mc:Choice>
              <mc:Fallback>
                <p:oleObj name="비트맵 이미지" r:id="rId3" imgW="7498080" imgH="5113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4140" y="1102906"/>
                        <a:ext cx="7620299" cy="519690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321942"/>
            <a:ext cx="10515600" cy="835602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574398-6C27-4F7A-842C-2F10C49AA6B9}"/>
              </a:ext>
            </a:extLst>
          </p:cNvPr>
          <p:cNvSpPr/>
          <p:nvPr/>
        </p:nvSpPr>
        <p:spPr>
          <a:xfrm>
            <a:off x="799592" y="1490472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1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개요 </a:t>
            </a:r>
            <a:r>
              <a:rPr lang="en-US" altLang="ko-KR" sz="3600" dirty="0"/>
              <a:t>- </a:t>
            </a:r>
            <a:r>
              <a:rPr lang="ko-KR" altLang="en-US" sz="3600" dirty="0"/>
              <a:t>게임소개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7859" y="1482977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이름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FruitsPangPang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후르츠팡팡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TPS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상대방을 공격해 킬 포인트를 따낸다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게임 조작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키보드, 전자기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63F80D30-18F7-4212-989B-B4297F7F5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8" y="762121"/>
            <a:ext cx="7486650" cy="5591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B79DFA-ACCA-49C5-9B3B-79762DA9C3DC}"/>
              </a:ext>
            </a:extLst>
          </p:cNvPr>
          <p:cNvSpPr/>
          <p:nvPr/>
        </p:nvSpPr>
        <p:spPr>
          <a:xfrm>
            <a:off x="1398643" y="3557708"/>
            <a:ext cx="1481328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CA518-31CA-4443-969C-7D1372F5FDDC}"/>
              </a:ext>
            </a:extLst>
          </p:cNvPr>
          <p:cNvSpPr/>
          <p:nvPr/>
        </p:nvSpPr>
        <p:spPr>
          <a:xfrm>
            <a:off x="1799425" y="3082128"/>
            <a:ext cx="411480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71A21D-CE75-4182-B1E4-4DCD6CA1F14F}"/>
              </a:ext>
            </a:extLst>
          </p:cNvPr>
          <p:cNvSpPr/>
          <p:nvPr/>
        </p:nvSpPr>
        <p:spPr>
          <a:xfrm>
            <a:off x="1036429" y="2607781"/>
            <a:ext cx="2455672" cy="445388"/>
          </a:xfrm>
          <a:prstGeom prst="rect">
            <a:avLst/>
          </a:prstGeom>
          <a:solidFill>
            <a:srgbClr val="42CE5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2B1EC-3C28-42B2-AA55-B43BA0BF55FA}"/>
              </a:ext>
            </a:extLst>
          </p:cNvPr>
          <p:cNvSpPr/>
          <p:nvPr/>
        </p:nvSpPr>
        <p:spPr>
          <a:xfrm>
            <a:off x="2673268" y="4548334"/>
            <a:ext cx="2452971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BD955-BE0B-4F49-9DC9-7E297DB99559}"/>
              </a:ext>
            </a:extLst>
          </p:cNvPr>
          <p:cNvSpPr/>
          <p:nvPr/>
        </p:nvSpPr>
        <p:spPr>
          <a:xfrm>
            <a:off x="2905849" y="3557708"/>
            <a:ext cx="466344" cy="445388"/>
          </a:xfrm>
          <a:prstGeom prst="rect">
            <a:avLst/>
          </a:prstGeom>
          <a:solidFill>
            <a:srgbClr val="391AF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E29FE6-5F0E-4DEA-B206-91501290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45" y="1371002"/>
            <a:ext cx="5004398" cy="5004398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CE277B4-C28D-4197-9445-4BDF6E3178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5409" y="2451153"/>
            <a:ext cx="1614099" cy="4425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7C7BA1-E678-43C6-AEA0-0F526EF4C2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5274" y="2363650"/>
            <a:ext cx="1221547" cy="495807"/>
          </a:xfrm>
          <a:prstGeom prst="bentConnector3">
            <a:avLst>
              <a:gd name="adj1" fmla="val -3896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042013-3096-4FE9-B414-2AC35C139C93}"/>
              </a:ext>
            </a:extLst>
          </p:cNvPr>
          <p:cNvSpPr txBox="1"/>
          <p:nvPr/>
        </p:nvSpPr>
        <p:spPr>
          <a:xfrm>
            <a:off x="777240" y="5148587"/>
            <a:ext cx="6382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이동 </a:t>
            </a:r>
            <a:r>
              <a:rPr lang="en-US" altLang="ko-KR" dirty="0"/>
              <a:t>: W/A/S/D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점프 </a:t>
            </a:r>
            <a:r>
              <a:rPr lang="en-US" altLang="ko-KR" dirty="0"/>
              <a:t>: SPACE BAR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무기 변경 </a:t>
            </a:r>
            <a:r>
              <a:rPr lang="en-US" altLang="ko-KR" dirty="0"/>
              <a:t>: 1 2 3 4 5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</a:t>
            </a:r>
            <a:r>
              <a:rPr lang="en-US" altLang="ko-KR" dirty="0"/>
              <a:t>/</a:t>
            </a:r>
            <a:r>
              <a:rPr lang="ko-KR" altLang="en-US" dirty="0"/>
              <a:t>과일 획득 </a:t>
            </a:r>
            <a:r>
              <a:rPr lang="en-US" altLang="ko-KR" dirty="0"/>
              <a:t>: F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29C7FE-3F13-40D2-8973-F5BD23B6F253}"/>
              </a:ext>
            </a:extLst>
          </p:cNvPr>
          <p:cNvSpPr txBox="1"/>
          <p:nvPr/>
        </p:nvSpPr>
        <p:spPr>
          <a:xfrm>
            <a:off x="8002768" y="1496393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     공격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53712-26B5-4E08-8FF8-7A00EBC8FFEC}"/>
              </a:ext>
            </a:extLst>
          </p:cNvPr>
          <p:cNvSpPr txBox="1"/>
          <p:nvPr/>
        </p:nvSpPr>
        <p:spPr>
          <a:xfrm>
            <a:off x="9765363" y="1601567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무기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DABED-ECD0-478D-B963-CF2E2BD5FB3B}"/>
              </a:ext>
            </a:extLst>
          </p:cNvPr>
          <p:cNvSpPr txBox="1"/>
          <p:nvPr/>
        </p:nvSpPr>
        <p:spPr>
          <a:xfrm>
            <a:off x="7187602" y="6026771"/>
            <a:ext cx="50043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900" dirty="0">
                <a:hlinkClick r:id="rId4"/>
              </a:rPr>
              <a:t>&lt;</a:t>
            </a:r>
            <a:r>
              <a:rPr lang="ko-KR" altLang="en-US" sz="900" dirty="0">
                <a:hlinkClick r:id="rId4"/>
              </a:rPr>
              <a:t>사진 출처</a:t>
            </a:r>
            <a:r>
              <a:rPr lang="en-US" altLang="ko-KR" sz="900" dirty="0">
                <a:hlinkClick r:id="rId4"/>
              </a:rPr>
              <a:t>&gt;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https://www.subpng.com/png-uur0g7/download.html#google_vignette – </a:t>
            </a:r>
            <a:r>
              <a:rPr lang="ko-KR" altLang="en-US" sz="900" dirty="0">
                <a:hlinkClick r:id="rId4"/>
              </a:rPr>
              <a:t>키보드 이미지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https://kor.pngtree.com/freepng/vector-mouse-icon_4271401.html - </a:t>
            </a:r>
            <a:r>
              <a:rPr lang="ko-KR" altLang="en-US" sz="900" dirty="0">
                <a:hlinkClick r:id="rId4"/>
              </a:rPr>
              <a:t>마우스 이미지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86967" y="1472240"/>
            <a:ext cx="108002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리얼한 과일 상호작용 구현</a:t>
            </a:r>
            <a:endParaRPr lang="en-US" altLang="ko-KR" sz="2400" b="1" dirty="0"/>
          </a:p>
          <a:p>
            <a:r>
              <a:rPr lang="en-US" altLang="ko-KR" sz="2400" b="1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과일 흘러내리기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자국 남기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다양한 과일 별 별도 효과 제작 </a:t>
            </a:r>
            <a:r>
              <a:rPr lang="en-US" altLang="ko-KR" sz="2000" dirty="0"/>
              <a:t>(</a:t>
            </a:r>
            <a:r>
              <a:rPr lang="ko-KR" altLang="en-US" sz="2000" dirty="0"/>
              <a:t>토마토</a:t>
            </a:r>
            <a:r>
              <a:rPr lang="en-US" altLang="ko-KR" sz="2000" dirty="0"/>
              <a:t>, </a:t>
            </a:r>
            <a:r>
              <a:rPr lang="ko-KR" altLang="en-US" sz="2000" dirty="0"/>
              <a:t>사과</a:t>
            </a:r>
            <a:r>
              <a:rPr lang="en-US" altLang="ko-KR" sz="2000" dirty="0"/>
              <a:t>, </a:t>
            </a:r>
            <a:r>
              <a:rPr lang="ko-KR" altLang="en-US" sz="2000" dirty="0"/>
              <a:t>수박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두리안</a:t>
            </a:r>
            <a:r>
              <a:rPr lang="en-US" altLang="ko-KR" sz="2000" dirty="0"/>
              <a:t>, </a:t>
            </a:r>
            <a:r>
              <a:rPr lang="ko-KR" altLang="en-US" sz="2000" dirty="0"/>
              <a:t>바나나</a:t>
            </a:r>
            <a:r>
              <a:rPr lang="en-US" altLang="ko-KR" sz="2000" dirty="0"/>
              <a:t>…)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886966" y="3505661"/>
            <a:ext cx="81903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</a:t>
            </a:r>
          </a:p>
          <a:p>
            <a:r>
              <a:rPr lang="en-US" altLang="ko-KR" sz="2400" b="1" dirty="0"/>
              <a:t> </a:t>
            </a:r>
            <a:r>
              <a:rPr lang="en-US" altLang="ko-KR" sz="2000" dirty="0"/>
              <a:t>- AI </a:t>
            </a:r>
            <a:r>
              <a:rPr lang="ko-KR" altLang="en-US" sz="2000" dirty="0"/>
              <a:t>전용 </a:t>
            </a:r>
            <a:r>
              <a:rPr lang="ko-KR" altLang="en-US" sz="2000" dirty="0" err="1"/>
              <a:t>언리얼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데디케이티드</a:t>
            </a:r>
            <a:r>
              <a:rPr lang="ko-KR" altLang="en-US" sz="2000" dirty="0"/>
              <a:t> 서버 사용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플레이어와 같은 조건에서 플레이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과일 </a:t>
            </a:r>
            <a:r>
              <a:rPr lang="ko-KR" altLang="en-US" sz="2000" dirty="0" err="1"/>
              <a:t>파밍</a:t>
            </a:r>
            <a:r>
              <a:rPr lang="en-US" altLang="ko-KR" sz="2000" dirty="0"/>
              <a:t>, </a:t>
            </a:r>
            <a:r>
              <a:rPr lang="ko-KR" altLang="en-US" sz="2000" dirty="0"/>
              <a:t>플레이어 인식</a:t>
            </a:r>
            <a:r>
              <a:rPr lang="en-US" altLang="ko-KR" sz="2000" dirty="0"/>
              <a:t>, </a:t>
            </a:r>
            <a:r>
              <a:rPr lang="ko-KR" altLang="en-US" sz="2000" dirty="0"/>
              <a:t>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371D3-E22F-4CBF-A0D2-0031B0B7F624}"/>
              </a:ext>
            </a:extLst>
          </p:cNvPr>
          <p:cNvSpPr txBox="1"/>
          <p:nvPr/>
        </p:nvSpPr>
        <p:spPr>
          <a:xfrm>
            <a:off x="886966" y="5513016"/>
            <a:ext cx="8190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멀티플레이 서버</a:t>
            </a:r>
            <a:endParaRPr lang="en-US" altLang="ko-KR" sz="2400" b="1" dirty="0"/>
          </a:p>
          <a:p>
            <a:r>
              <a:rPr lang="en-US" altLang="ko-KR" sz="2000" dirty="0"/>
              <a:t> - IOCP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E4F92A-6CAE-4B0C-9A37-6EECF432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6" y="3661457"/>
            <a:ext cx="2691536" cy="242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19" y="1664208"/>
            <a:ext cx="4398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캐릭터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를 이용한 자체제작 캐릭터</a:t>
            </a:r>
            <a:br>
              <a:rPr lang="en-US" altLang="ko-KR" sz="1600" dirty="0"/>
            </a:br>
            <a:r>
              <a:rPr lang="en-US" altLang="ko-KR" sz="1600" dirty="0"/>
              <a:t>  (</a:t>
            </a:r>
            <a:r>
              <a:rPr lang="ko-KR" altLang="en-US" sz="1600" dirty="0"/>
              <a:t>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5883442" y="4964072"/>
            <a:ext cx="439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파티클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UE4 Cascade</a:t>
            </a:r>
            <a:r>
              <a:rPr lang="ko-KR" altLang="en-US" sz="1600" dirty="0"/>
              <a:t>와 </a:t>
            </a:r>
            <a:r>
              <a:rPr lang="en-US" altLang="ko-KR" sz="1600" dirty="0"/>
              <a:t>Niagara system</a:t>
            </a:r>
            <a:r>
              <a:rPr lang="ko-KR" altLang="en-US" sz="1600" dirty="0"/>
              <a:t>을 이용한</a:t>
            </a:r>
            <a:endParaRPr lang="en-US" altLang="ko-KR" sz="1600" dirty="0"/>
          </a:p>
          <a:p>
            <a:r>
              <a:rPr lang="ko-KR" altLang="en-US" sz="1600" dirty="0"/>
              <a:t>과일 이펙트 제작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8CF195-A489-4AAD-8592-70FC0A526D15}"/>
              </a:ext>
            </a:extLst>
          </p:cNvPr>
          <p:cNvSpPr txBox="1"/>
          <p:nvPr/>
        </p:nvSpPr>
        <p:spPr>
          <a:xfrm>
            <a:off x="834719" y="4964072"/>
            <a:ext cx="439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IOCP</a:t>
            </a:r>
          </a:p>
          <a:p>
            <a:r>
              <a:rPr lang="en-US" altLang="ko-KR" sz="1600" dirty="0"/>
              <a:t>- IOCP</a:t>
            </a:r>
            <a:r>
              <a:rPr lang="ko-KR" altLang="en-US" sz="1600" dirty="0"/>
              <a:t>를 이용한 자체제작 서버 구현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5883442" y="1664207"/>
            <a:ext cx="5784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오브젝트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와 </a:t>
            </a:r>
            <a:r>
              <a:rPr lang="en-US" altLang="ko-KR" sz="1600" dirty="0"/>
              <a:t>3DSubstancePainter</a:t>
            </a:r>
            <a:r>
              <a:rPr lang="ko-KR" altLang="en-US" sz="1600" dirty="0"/>
              <a:t>를 이용한 사실적인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r>
              <a:rPr lang="en-US" altLang="ko-KR" sz="1600" dirty="0"/>
              <a:t>(</a:t>
            </a:r>
            <a:r>
              <a:rPr lang="ko-KR" altLang="en-US" sz="1600" dirty="0"/>
              <a:t>과일</a:t>
            </a:r>
            <a:r>
              <a:rPr lang="en-US" altLang="ko-KR" sz="1600" dirty="0"/>
              <a:t>, </a:t>
            </a:r>
            <a:r>
              <a:rPr lang="ko-KR" altLang="en-US" sz="1600" dirty="0"/>
              <a:t>건물</a:t>
            </a:r>
            <a:r>
              <a:rPr lang="en-US" altLang="ko-KR" sz="1600" dirty="0"/>
              <a:t>, </a:t>
            </a:r>
            <a:r>
              <a:rPr lang="ko-KR" altLang="en-US" sz="1600" dirty="0"/>
              <a:t>기타 오브젝트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5883442" y="3162469"/>
            <a:ext cx="490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UE4 Behavior Tree</a:t>
            </a:r>
            <a:r>
              <a:rPr lang="ko-KR" altLang="en-US" sz="1600" dirty="0"/>
              <a:t>를 이용한 </a:t>
            </a:r>
            <a:r>
              <a:rPr lang="en-US" altLang="ko-KR" sz="1600" dirty="0"/>
              <a:t>AI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r>
              <a:rPr lang="en-US" altLang="ko-KR" sz="1600" dirty="0"/>
              <a:t>     (</a:t>
            </a:r>
            <a:r>
              <a:rPr lang="ko-KR" altLang="en-US" sz="1600" dirty="0"/>
              <a:t>커스텀 노드를 이용한 알고리즘 구현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5CEB28-76C1-49DF-8813-65181B347189}"/>
              </a:ext>
            </a:extLst>
          </p:cNvPr>
          <p:cNvSpPr txBox="1"/>
          <p:nvPr/>
        </p:nvSpPr>
        <p:spPr>
          <a:xfrm>
            <a:off x="834719" y="3179121"/>
            <a:ext cx="4502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머터리얼</a:t>
            </a:r>
            <a:endParaRPr lang="en-US" altLang="ko-KR" sz="2400" b="1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오브젝트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파티클</a:t>
            </a:r>
            <a:r>
              <a:rPr lang="en-US" altLang="ko-KR" sz="1600" dirty="0"/>
              <a:t>, </a:t>
            </a:r>
            <a:r>
              <a:rPr lang="ko-KR" altLang="en-US" sz="1600" dirty="0"/>
              <a:t>랜드 </a:t>
            </a:r>
            <a:r>
              <a:rPr lang="ko-KR" altLang="en-US" sz="1600" dirty="0" err="1"/>
              <a:t>스케이프</a:t>
            </a:r>
            <a:r>
              <a:rPr lang="ko-KR" altLang="en-US" sz="1600" dirty="0"/>
              <a:t> 등에 사용되는 </a:t>
            </a:r>
            <a:r>
              <a:rPr lang="ko-KR" altLang="en-US" sz="1600" dirty="0" err="1"/>
              <a:t>머터리얼</a:t>
            </a:r>
            <a:r>
              <a:rPr lang="ko-KR" altLang="en-US" sz="1600" dirty="0"/>
              <a:t> 제작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610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5BAF83-0CC8-40FD-8FEC-2E34BBDF81BF}"/>
              </a:ext>
            </a:extLst>
          </p:cNvPr>
          <p:cNvSpPr/>
          <p:nvPr/>
        </p:nvSpPr>
        <p:spPr>
          <a:xfrm>
            <a:off x="8082574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94E1C6-8247-4B36-AD8A-0B0119D3B20F}"/>
              </a:ext>
            </a:extLst>
          </p:cNvPr>
          <p:cNvSpPr/>
          <p:nvPr/>
        </p:nvSpPr>
        <p:spPr>
          <a:xfrm>
            <a:off x="4458651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9EBD3E-3988-4139-8976-B20E2409FF7E}"/>
              </a:ext>
            </a:extLst>
          </p:cNvPr>
          <p:cNvSpPr/>
          <p:nvPr/>
        </p:nvSpPr>
        <p:spPr>
          <a:xfrm>
            <a:off x="834729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4. </a:t>
            </a:r>
            <a:r>
              <a:rPr lang="ko-KR" altLang="en-US" sz="3600" dirty="0"/>
              <a:t>구성원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29" y="1664208"/>
            <a:ext cx="252759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 박주용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건물 및 기타 오브젝트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텍스처링</a:t>
            </a:r>
            <a:r>
              <a:rPr lang="en-US" altLang="ko-KR" sz="16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</a:t>
            </a:r>
            <a:r>
              <a:rPr lang="en-US" altLang="ko-KR" sz="1600" dirty="0"/>
              <a:t>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디자인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랜드스케이프</a:t>
            </a:r>
            <a:r>
              <a:rPr lang="en-US" altLang="ko-KR" sz="1100" dirty="0"/>
              <a:t>, </a:t>
            </a:r>
            <a:r>
              <a:rPr lang="ko-KR" altLang="en-US" sz="1100" dirty="0"/>
              <a:t>물</a:t>
            </a:r>
            <a:r>
              <a:rPr lang="en-US" altLang="ko-KR" sz="1100" dirty="0"/>
              <a:t>, </a:t>
            </a:r>
            <a:r>
              <a:rPr lang="ko-KR" altLang="en-US" sz="1100" dirty="0"/>
              <a:t>하늘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라이팅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과일 던지기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 등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AI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4481895" y="1664208"/>
            <a:ext cx="25951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이예준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모델링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r>
              <a:rPr lang="en-US" altLang="ko-KR" sz="1100" dirty="0"/>
              <a:t>(</a:t>
            </a:r>
            <a:r>
              <a:rPr lang="ko-KR" altLang="en-US" sz="1100" dirty="0"/>
              <a:t>근접공격</a:t>
            </a:r>
            <a:r>
              <a:rPr lang="en-US" altLang="ko-KR" sz="1100" dirty="0"/>
              <a:t>, </a:t>
            </a:r>
            <a:r>
              <a:rPr lang="ko-KR" altLang="en-US" sz="1100" dirty="0"/>
              <a:t>스턴</a:t>
            </a:r>
            <a:r>
              <a:rPr lang="en-US" altLang="ko-KR" sz="1100" dirty="0"/>
              <a:t>)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8133202" y="1664208"/>
            <a:ext cx="26745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이수민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서버</a:t>
            </a:r>
            <a:r>
              <a:rPr lang="en-US" altLang="ko-KR" sz="1600" dirty="0"/>
              <a:t>-</a:t>
            </a:r>
            <a:r>
              <a:rPr lang="ko-KR" altLang="en-US" sz="1600" dirty="0"/>
              <a:t>클라 간 패킷 통신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</a:t>
            </a:r>
            <a:r>
              <a:rPr lang="en-US" altLang="ko-KR" sz="1100" dirty="0"/>
              <a:t>, </a:t>
            </a:r>
            <a:r>
              <a:rPr lang="ko-KR" altLang="en-US" sz="1100" dirty="0"/>
              <a:t>데미지</a:t>
            </a:r>
            <a:r>
              <a:rPr lang="en-US" altLang="ko-KR" sz="1100" dirty="0"/>
              <a:t>, </a:t>
            </a:r>
            <a:r>
              <a:rPr lang="ko-KR" altLang="en-US" sz="1100" dirty="0"/>
              <a:t>점수 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프로토콜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인벤토리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클라이언트</a:t>
            </a:r>
            <a:r>
              <a:rPr lang="en-US" altLang="ko-KR" sz="1600" dirty="0"/>
              <a:t>UI 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165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495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맵 디자인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A7CC9F-5546-4959-8B76-220A6544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1071"/>
            <a:ext cx="4854121" cy="2281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04EB3F-3F75-4685-8973-0942FC40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3640731"/>
            <a:ext cx="4863822" cy="2104462"/>
          </a:xfrm>
          <a:prstGeom prst="rect">
            <a:avLst/>
          </a:prstGeom>
        </p:spPr>
      </p:pic>
      <p:pic>
        <p:nvPicPr>
          <p:cNvPr id="7" name="그림 6" descr="산이(가) 표시된 사진&#10;&#10;자동 생성된 설명">
            <a:extLst>
              <a:ext uri="{FF2B5EF4-FFF2-40B4-BE49-F238E27FC236}">
                <a16:creationId xmlns:a16="http://schemas.microsoft.com/office/drawing/2014/main" id="{A268CE25-E7D9-4A7C-921F-84892A8FA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31" y="1781294"/>
            <a:ext cx="6641359" cy="3735765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6916E3F2-9FEA-4360-8DDC-D2CDA83B3DB3}"/>
              </a:ext>
            </a:extLst>
          </p:cNvPr>
          <p:cNvSpPr/>
          <p:nvPr/>
        </p:nvSpPr>
        <p:spPr>
          <a:xfrm>
            <a:off x="379562" y="1493757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439EB931-7FEC-4D3E-AB35-F6B91F57D937}"/>
              </a:ext>
            </a:extLst>
          </p:cNvPr>
          <p:cNvSpPr/>
          <p:nvPr/>
        </p:nvSpPr>
        <p:spPr>
          <a:xfrm>
            <a:off x="379562" y="3857670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217C7B73-6947-49B1-A1A3-0A65F4B0A3FF}"/>
              </a:ext>
            </a:extLst>
          </p:cNvPr>
          <p:cNvSpPr/>
          <p:nvPr/>
        </p:nvSpPr>
        <p:spPr>
          <a:xfrm>
            <a:off x="5335435" y="1913742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905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캐릭터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0C2EAD-AFEF-43B2-A27B-12D66AF6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1" y="1932522"/>
            <a:ext cx="4706685" cy="3002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89EF-F5FC-4171-A43C-149ABDC6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78" y="1932522"/>
            <a:ext cx="2677325" cy="30026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84B39-3706-4E6A-B9C6-33891BFFE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300" y="1609065"/>
            <a:ext cx="2948050" cy="39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642</Words>
  <Application>Microsoft Office PowerPoint</Application>
  <PresentationFormat>와이드스크린</PresentationFormat>
  <Paragraphs>172</Paragraphs>
  <Slides>20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그림판 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주용</cp:lastModifiedBy>
  <cp:revision>87</cp:revision>
  <cp:lastPrinted>2021-12-12T13:40:20Z</cp:lastPrinted>
  <dcterms:created xsi:type="dcterms:W3CDTF">2020-04-20T01:06:09Z</dcterms:created>
  <dcterms:modified xsi:type="dcterms:W3CDTF">2022-05-08T08:47:07Z</dcterms:modified>
</cp:coreProperties>
</file>